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5"/>
  </p:notesMasterIdLst>
  <p:sldIdLst>
    <p:sldId id="256" r:id="rId2"/>
    <p:sldId id="274" r:id="rId3"/>
    <p:sldId id="273" r:id="rId4"/>
    <p:sldId id="275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6" r:id="rId15"/>
    <p:sldId id="265" r:id="rId16"/>
    <p:sldId id="269" r:id="rId17"/>
    <p:sldId id="271" r:id="rId18"/>
    <p:sldId id="272" r:id="rId19"/>
    <p:sldId id="270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9" r:id="rId32"/>
    <p:sldId id="288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313" autoAdjust="0"/>
  </p:normalViewPr>
  <p:slideViewPr>
    <p:cSldViewPr snapToGrid="0">
      <p:cViewPr varScale="1">
        <p:scale>
          <a:sx n="83" d="100"/>
          <a:sy n="83" d="100"/>
        </p:scale>
        <p:origin x="16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EB128-45C2-4424-A6C0-5288714A2011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EE5E1-3D7E-4176-A246-FE7FA4CFF7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47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68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4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678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493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49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23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75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78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671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91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89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25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37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347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6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891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071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902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424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06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18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14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89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542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824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425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10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5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965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468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86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EE5E1-3D7E-4176-A246-FE7FA4CFF71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05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852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57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199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3508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690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703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99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672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32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21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7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96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14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3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1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7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4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C5F49AD-9EED-47A4-8012-8564599D1374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D852C-2EAA-4344-8360-1825F531B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434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6.wmf"/><Relationship Id="rId10" Type="http://schemas.openxmlformats.org/officeDocument/2006/relationships/image" Target="../media/image22.png"/><Relationship Id="rId4" Type="http://schemas.openxmlformats.org/officeDocument/2006/relationships/oleObject" Target="../embeddings/oleObject29.bin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5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5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5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5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5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6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0364" y="639931"/>
            <a:ext cx="9995399" cy="1748161"/>
          </a:xfrm>
        </p:spPr>
        <p:txBody>
          <a:bodyPr/>
          <a:lstStyle/>
          <a:p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序列模型简介：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RNN, LSTM, Attention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echanism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89487" y="3923929"/>
            <a:ext cx="346761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汇报人：王臣</a:t>
            </a:r>
            <a:endParaRPr lang="en-US" altLang="zh-CN" sz="3200" dirty="0">
              <a:latin typeface="+mj-ea"/>
              <a:ea typeface="+mj-ea"/>
            </a:endParaRPr>
          </a:p>
          <a:p>
            <a:r>
              <a:rPr lang="zh-CN" altLang="en-US" sz="3200" dirty="0" smtClean="0">
                <a:latin typeface="+mj-ea"/>
                <a:ea typeface="+mj-ea"/>
              </a:rPr>
              <a:t>时间</a:t>
            </a:r>
            <a:r>
              <a:rPr lang="zh-CN" altLang="en-US" sz="3200" dirty="0">
                <a:latin typeface="+mj-ea"/>
                <a:ea typeface="+mj-ea"/>
              </a:rPr>
              <a:t>：</a:t>
            </a:r>
            <a:r>
              <a:rPr lang="en-US" altLang="zh-CN" sz="3200" dirty="0">
                <a:latin typeface="+mj-ea"/>
                <a:ea typeface="+mj-ea"/>
              </a:rPr>
              <a:t>2020.08.12</a:t>
            </a:r>
            <a:endParaRPr lang="zh-CN" altLang="en-US" sz="3200" dirty="0"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63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600" dirty="0">
                <a:latin typeface="+mn-ea"/>
              </a:rPr>
              <a:t>3</a:t>
            </a:r>
            <a:r>
              <a:rPr lang="en-US" altLang="zh-CN" sz="3600" dirty="0" smtClean="0">
                <a:latin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RNN</a:t>
            </a:r>
            <a:r>
              <a:rPr lang="zh-CN" altLang="en-US" sz="3600" dirty="0" smtClean="0">
                <a:latin typeface="+mn-ea"/>
                <a:ea typeface="+mn-ea"/>
              </a:rPr>
              <a:t>模型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6502" y="1400536"/>
            <a:ext cx="10523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建立一个简单的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39200"/>
            <a:ext cx="8867775" cy="4219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67775" y="2139200"/>
            <a:ext cx="3181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</a:rPr>
              <a:t>RNN</a:t>
            </a:r>
            <a:r>
              <a:rPr lang="zh-CN" altLang="en-US" sz="2400" dirty="0" smtClean="0">
                <a:latin typeface="+mn-ea"/>
              </a:rPr>
              <a:t>处理序列的流程：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把</a:t>
            </a:r>
            <a:r>
              <a:rPr lang="en-US" altLang="zh-CN" sz="2400" dirty="0">
                <a:latin typeface="+mn-ea"/>
              </a:rPr>
              <a:t>x1</a:t>
            </a:r>
            <a:r>
              <a:rPr lang="zh-CN" altLang="en-US" sz="2400" dirty="0">
                <a:latin typeface="+mn-ea"/>
              </a:rPr>
              <a:t>送入网络，判断</a:t>
            </a:r>
            <a:r>
              <a:rPr lang="en-US" altLang="zh-CN" sz="2400" dirty="0">
                <a:latin typeface="+mn-ea"/>
              </a:rPr>
              <a:t>x1</a:t>
            </a:r>
            <a:r>
              <a:rPr lang="zh-CN" altLang="en-US" sz="2400" dirty="0">
                <a:latin typeface="+mn-ea"/>
              </a:rPr>
              <a:t>是否是实体；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把</a:t>
            </a:r>
            <a:r>
              <a:rPr lang="en-US" altLang="zh-CN" sz="2400" dirty="0">
                <a:latin typeface="+mn-ea"/>
              </a:rPr>
              <a:t>x2</a:t>
            </a:r>
            <a:r>
              <a:rPr lang="zh-CN" altLang="en-US" sz="2400" dirty="0">
                <a:latin typeface="+mn-ea"/>
              </a:rPr>
              <a:t>送入网络判断</a:t>
            </a:r>
            <a:r>
              <a:rPr lang="en-US" altLang="zh-CN" sz="2400" dirty="0">
                <a:latin typeface="+mn-ea"/>
              </a:rPr>
              <a:t>x2</a:t>
            </a:r>
            <a:r>
              <a:rPr lang="zh-CN" altLang="en-US" sz="2400" dirty="0">
                <a:latin typeface="+mn-ea"/>
              </a:rPr>
              <a:t>是否是实体，同时还会考虑</a:t>
            </a:r>
            <a:r>
              <a:rPr lang="en-US" altLang="zh-CN" sz="2400" dirty="0">
                <a:latin typeface="+mn-ea"/>
              </a:rPr>
              <a:t>x1</a:t>
            </a:r>
            <a:r>
              <a:rPr lang="zh-CN" altLang="en-US" sz="2400" dirty="0">
                <a:latin typeface="+mn-ea"/>
              </a:rPr>
              <a:t>的激活值</a:t>
            </a:r>
            <a:r>
              <a:rPr lang="en-US" altLang="zh-CN" sz="2400" dirty="0">
                <a:latin typeface="+mn-ea"/>
              </a:rPr>
              <a:t>a1</a:t>
            </a:r>
            <a:r>
              <a:rPr lang="zh-CN" altLang="en-US" sz="2400" dirty="0">
                <a:latin typeface="+mn-ea"/>
              </a:rPr>
              <a:t>；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然后送入</a:t>
            </a:r>
            <a:r>
              <a:rPr lang="en-US" altLang="zh-CN" sz="2400" dirty="0">
                <a:latin typeface="+mn-ea"/>
              </a:rPr>
              <a:t>x3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……,</a:t>
            </a:r>
            <a:r>
              <a:rPr lang="en-US" altLang="zh-CN" sz="2400" dirty="0" err="1">
                <a:latin typeface="+mn-ea"/>
              </a:rPr>
              <a:t>xt</a:t>
            </a:r>
            <a:r>
              <a:rPr lang="zh-CN" altLang="en-US" sz="2400" dirty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 smtClean="0">
                <a:solidFill>
                  <a:srgbClr val="FFC000"/>
                </a:solidFill>
                <a:latin typeface="+mn-ea"/>
              </a:rPr>
              <a:t>注意：需要初始化</a:t>
            </a:r>
            <a:r>
              <a:rPr lang="en-US" altLang="zh-CN" sz="2400" dirty="0" smtClean="0">
                <a:solidFill>
                  <a:srgbClr val="FFC000"/>
                </a:solidFill>
                <a:latin typeface="+mn-ea"/>
              </a:rPr>
              <a:t>a0,</a:t>
            </a:r>
            <a:r>
              <a:rPr lang="zh-CN" altLang="en-US" sz="2400" dirty="0" smtClean="0">
                <a:solidFill>
                  <a:srgbClr val="FFC000"/>
                </a:solidFill>
                <a:latin typeface="+mn-ea"/>
              </a:rPr>
              <a:t>一般是零向量。</a:t>
            </a:r>
            <a:r>
              <a:rPr lang="zh-CN" altLang="en-US" sz="2400" dirty="0">
                <a:latin typeface="+mn-ea"/>
              </a:rPr>
              <a:t/>
            </a:r>
            <a:br>
              <a:rPr lang="zh-CN" altLang="en-US" sz="2400" dirty="0">
                <a:latin typeface="+mn-ea"/>
              </a:rPr>
            </a:b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41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600" dirty="0">
                <a:latin typeface="+mn-ea"/>
              </a:rPr>
              <a:t>3</a:t>
            </a:r>
            <a:r>
              <a:rPr lang="en-US" altLang="zh-CN" sz="3600" dirty="0" smtClean="0">
                <a:latin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RNN</a:t>
            </a:r>
            <a:r>
              <a:rPr lang="zh-CN" altLang="en-US" sz="3600" dirty="0" smtClean="0">
                <a:latin typeface="+mn-ea"/>
                <a:ea typeface="+mn-ea"/>
              </a:rPr>
              <a:t>模型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6502" y="1400536"/>
            <a:ext cx="10523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单个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 Cell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83" y="1893004"/>
            <a:ext cx="5112079" cy="40318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3060" y="1893004"/>
            <a:ext cx="5676900" cy="1400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63060" y="3370332"/>
            <a:ext cx="6093588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共享参数：每个</a:t>
            </a:r>
            <a:r>
              <a:rPr lang="en-US" altLang="zh-CN" sz="2400" dirty="0" smtClean="0">
                <a:latin typeface="+mn-ea"/>
              </a:rPr>
              <a:t>step,</a:t>
            </a:r>
            <a:r>
              <a:rPr lang="zh-CN" altLang="en-US" sz="2400" dirty="0" smtClean="0">
                <a:latin typeface="+mn-ea"/>
              </a:rPr>
              <a:t>使用相同的</a:t>
            </a:r>
            <a:r>
              <a:rPr lang="en-US" altLang="zh-CN" sz="2400" dirty="0" err="1" smtClean="0">
                <a:latin typeface="+mn-ea"/>
              </a:rPr>
              <a:t>Waa,Wax</a:t>
            </a:r>
            <a:r>
              <a:rPr lang="zh-CN" altLang="en-US" sz="2400" dirty="0" smtClean="0">
                <a:latin typeface="+mn-ea"/>
              </a:rPr>
              <a:t>；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对于</a:t>
            </a:r>
            <a:r>
              <a:rPr lang="en-US" altLang="zh-CN" sz="2400" dirty="0" smtClean="0">
                <a:latin typeface="+mn-ea"/>
              </a:rPr>
              <a:t>hidden state</a:t>
            </a:r>
            <a:r>
              <a:rPr lang="zh-CN" altLang="en-US" sz="2400" dirty="0" smtClean="0">
                <a:latin typeface="+mn-ea"/>
              </a:rPr>
              <a:t>，常用</a:t>
            </a:r>
            <a:r>
              <a:rPr lang="en-US" altLang="zh-CN" sz="2400" dirty="0" err="1" smtClean="0">
                <a:latin typeface="+mn-ea"/>
              </a:rPr>
              <a:t>tanh</a:t>
            </a:r>
            <a:r>
              <a:rPr lang="en-US" altLang="zh-CN" sz="2400" dirty="0" smtClean="0">
                <a:latin typeface="+mn-ea"/>
              </a:rPr>
              <a:t>, </a:t>
            </a:r>
            <a:r>
              <a:rPr lang="en-US" altLang="zh-CN" sz="2400" dirty="0" err="1" smtClean="0">
                <a:latin typeface="+mn-ea"/>
              </a:rPr>
              <a:t>relu</a:t>
            </a:r>
            <a:r>
              <a:rPr lang="zh-CN" altLang="en-US" sz="2400" dirty="0" smtClean="0">
                <a:latin typeface="+mn-ea"/>
              </a:rPr>
              <a:t>也行；</a:t>
            </a:r>
            <a:r>
              <a:rPr lang="zh-CN" altLang="en-US" sz="2400" dirty="0">
                <a:latin typeface="+mn-ea"/>
              </a:rPr>
              <a:t/>
            </a:r>
            <a:br>
              <a:rPr lang="zh-CN" altLang="en-US" sz="2400" dirty="0">
                <a:latin typeface="+mn-ea"/>
              </a:rPr>
            </a:br>
            <a:r>
              <a:rPr lang="zh-CN" altLang="en-US" sz="2400" dirty="0" smtClean="0">
                <a:latin typeface="+mn-ea"/>
              </a:rPr>
              <a:t>对于</a:t>
            </a:r>
            <a:r>
              <a:rPr lang="en-US" altLang="zh-CN" sz="2400" dirty="0" smtClean="0">
                <a:latin typeface="+mn-ea"/>
              </a:rPr>
              <a:t>y,</a:t>
            </a:r>
            <a:r>
              <a:rPr lang="zh-CN" altLang="en-US" sz="2400" dirty="0">
                <a:latin typeface="+mn-ea"/>
              </a:rPr>
              <a:t>常用</a:t>
            </a:r>
            <a:r>
              <a:rPr lang="en-US" altLang="zh-CN" sz="2400" dirty="0" smtClean="0">
                <a:latin typeface="+mn-ea"/>
              </a:rPr>
              <a:t>sigmoid </a:t>
            </a:r>
            <a:r>
              <a:rPr lang="zh-CN" altLang="en-US" sz="2400" dirty="0" smtClean="0">
                <a:latin typeface="+mn-ea"/>
              </a:rPr>
              <a:t>或者 </a:t>
            </a:r>
            <a:r>
              <a:rPr lang="en-US" altLang="zh-CN" sz="2400" dirty="0" err="1" smtClean="0">
                <a:latin typeface="+mn-ea"/>
              </a:rPr>
              <a:t>Softmax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92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600" dirty="0" smtClean="0">
                <a:latin typeface="+mn-ea"/>
              </a:rPr>
              <a:t>4 </a:t>
            </a:r>
            <a:r>
              <a:rPr lang="en-US" altLang="zh-CN" sz="3600" dirty="0" smtClean="0">
                <a:latin typeface="+mn-ea"/>
                <a:ea typeface="+mn-ea"/>
              </a:rPr>
              <a:t>RNN</a:t>
            </a:r>
            <a:r>
              <a:rPr lang="zh-CN" altLang="en-US" sz="3600" dirty="0" smtClean="0">
                <a:latin typeface="+mn-ea"/>
                <a:ea typeface="+mn-ea"/>
              </a:rPr>
              <a:t>模型的</a:t>
            </a:r>
            <a:r>
              <a:rPr lang="zh-CN" altLang="en-US" sz="3600" dirty="0">
                <a:latin typeface="+mn-ea"/>
                <a:ea typeface="+mn-ea"/>
              </a:rPr>
              <a:t>反向传播</a:t>
            </a:r>
            <a:r>
              <a:rPr lang="zh-CN" altLang="en-US" sz="3600" dirty="0">
                <a:latin typeface="+mn-ea"/>
                <a:ea typeface="+mn-ea"/>
              </a:rPr>
              <a:t>与梯度消失</a:t>
            </a:r>
            <a:br>
              <a:rPr lang="zh-CN" altLang="en-US" sz="3600" dirty="0">
                <a:latin typeface="+mn-ea"/>
                <a:ea typeface="+mn-ea"/>
              </a:rPr>
            </a:br>
            <a:r>
              <a:rPr lang="zh-CN" altLang="en-US" sz="3600" dirty="0">
                <a:latin typeface="+mn-ea"/>
                <a:ea typeface="+mn-ea"/>
              </a:rPr>
              <a:t/>
            </a:r>
            <a:br>
              <a:rPr lang="zh-CN" altLang="en-US" sz="3600" dirty="0">
                <a:latin typeface="+mn-ea"/>
                <a:ea typeface="+mn-ea"/>
              </a:rPr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935" y="2163541"/>
            <a:ext cx="11094576" cy="428654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16502" y="1400536"/>
            <a:ext cx="10523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的前向传播和反向传播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600" dirty="0" smtClean="0">
                <a:latin typeface="+mn-ea"/>
              </a:rPr>
              <a:t>4 </a:t>
            </a:r>
            <a:r>
              <a:rPr lang="en-US" altLang="zh-CN" sz="3600" dirty="0" smtClean="0">
                <a:latin typeface="+mn-ea"/>
                <a:ea typeface="+mn-ea"/>
              </a:rPr>
              <a:t>RNN</a:t>
            </a:r>
            <a:r>
              <a:rPr lang="zh-CN" altLang="en-US" sz="3600" dirty="0" smtClean="0">
                <a:latin typeface="+mn-ea"/>
                <a:ea typeface="+mn-ea"/>
              </a:rPr>
              <a:t>模型</a:t>
            </a:r>
            <a:r>
              <a:rPr lang="zh-CN" altLang="en-US" sz="3600" dirty="0">
                <a:latin typeface="+mn-ea"/>
                <a:ea typeface="+mn-ea"/>
              </a:rPr>
              <a:t>的反向传播与梯度消失</a:t>
            </a:r>
            <a:br>
              <a:rPr lang="zh-CN" altLang="en-US" sz="3600" dirty="0">
                <a:latin typeface="+mn-ea"/>
                <a:ea typeface="+mn-ea"/>
              </a:rPr>
            </a:br>
            <a:r>
              <a:rPr lang="zh-CN" altLang="en-US" sz="3600" dirty="0">
                <a:latin typeface="+mn-ea"/>
                <a:ea typeface="+mn-ea"/>
              </a:rPr>
              <a:t/>
            </a:r>
            <a:br>
              <a:rPr lang="zh-CN" altLang="en-US" sz="3600" dirty="0">
                <a:latin typeface="+mn-ea"/>
                <a:ea typeface="+mn-ea"/>
              </a:rPr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060" y="1893004"/>
            <a:ext cx="5676900" cy="1400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63060" y="3370332"/>
            <a:ext cx="6093588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共享参数：每个</a:t>
            </a:r>
            <a:r>
              <a:rPr lang="en-US" altLang="zh-CN" sz="2400" dirty="0" smtClean="0">
                <a:latin typeface="+mn-ea"/>
              </a:rPr>
              <a:t>step,</a:t>
            </a:r>
            <a:r>
              <a:rPr lang="zh-CN" altLang="en-US" sz="2400" dirty="0" smtClean="0">
                <a:latin typeface="+mn-ea"/>
              </a:rPr>
              <a:t>使用相同的</a:t>
            </a:r>
            <a:r>
              <a:rPr lang="en-US" altLang="zh-CN" sz="2400" dirty="0" err="1" smtClean="0">
                <a:latin typeface="+mn-ea"/>
              </a:rPr>
              <a:t>Waa,Wax</a:t>
            </a:r>
            <a:r>
              <a:rPr lang="zh-CN" altLang="en-US" sz="2400" dirty="0" smtClean="0">
                <a:latin typeface="+mn-ea"/>
              </a:rPr>
              <a:t>；</a:t>
            </a:r>
            <a:endParaRPr lang="en-US" altLang="zh-CN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对于</a:t>
            </a:r>
            <a:r>
              <a:rPr lang="en-US" altLang="zh-CN" sz="2400" dirty="0" smtClean="0">
                <a:latin typeface="+mn-ea"/>
              </a:rPr>
              <a:t>hidden state</a:t>
            </a:r>
            <a:r>
              <a:rPr lang="zh-CN" altLang="en-US" sz="2400" dirty="0" smtClean="0">
                <a:latin typeface="+mn-ea"/>
              </a:rPr>
              <a:t>，常用</a:t>
            </a:r>
            <a:r>
              <a:rPr lang="en-US" altLang="zh-CN" sz="2400" dirty="0" err="1" smtClean="0">
                <a:latin typeface="+mn-ea"/>
              </a:rPr>
              <a:t>tanh</a:t>
            </a:r>
            <a:r>
              <a:rPr lang="en-US" altLang="zh-CN" sz="2400" dirty="0" smtClean="0">
                <a:latin typeface="+mn-ea"/>
              </a:rPr>
              <a:t>, </a:t>
            </a:r>
            <a:r>
              <a:rPr lang="en-US" altLang="zh-CN" sz="2400" dirty="0" err="1" smtClean="0">
                <a:latin typeface="+mn-ea"/>
              </a:rPr>
              <a:t>relu</a:t>
            </a:r>
            <a:r>
              <a:rPr lang="zh-CN" altLang="en-US" sz="2400" dirty="0" smtClean="0">
                <a:latin typeface="+mn-ea"/>
              </a:rPr>
              <a:t>也行；</a:t>
            </a:r>
            <a:r>
              <a:rPr lang="zh-CN" altLang="en-US" sz="2400" dirty="0">
                <a:latin typeface="+mn-ea"/>
              </a:rPr>
              <a:t/>
            </a:r>
            <a:br>
              <a:rPr lang="zh-CN" altLang="en-US" sz="2400" dirty="0">
                <a:latin typeface="+mn-ea"/>
              </a:rPr>
            </a:br>
            <a:r>
              <a:rPr lang="zh-CN" altLang="en-US" sz="2400" dirty="0" smtClean="0">
                <a:latin typeface="+mn-ea"/>
              </a:rPr>
              <a:t>对于</a:t>
            </a:r>
            <a:r>
              <a:rPr lang="en-US" altLang="zh-CN" sz="2400" dirty="0" smtClean="0">
                <a:latin typeface="+mn-ea"/>
              </a:rPr>
              <a:t>y,</a:t>
            </a:r>
            <a:r>
              <a:rPr lang="zh-CN" altLang="en-US" sz="2400" dirty="0">
                <a:latin typeface="+mn-ea"/>
              </a:rPr>
              <a:t>常用</a:t>
            </a:r>
            <a:r>
              <a:rPr lang="en-US" altLang="zh-CN" sz="2400" dirty="0" smtClean="0">
                <a:latin typeface="+mn-ea"/>
              </a:rPr>
              <a:t>sigmoid </a:t>
            </a:r>
            <a:r>
              <a:rPr lang="zh-CN" altLang="en-US" sz="2400" dirty="0" smtClean="0">
                <a:latin typeface="+mn-ea"/>
              </a:rPr>
              <a:t>或者 </a:t>
            </a:r>
            <a:r>
              <a:rPr lang="en-US" altLang="zh-CN" sz="2400" dirty="0" err="1" smtClean="0">
                <a:latin typeface="+mn-ea"/>
              </a:rPr>
              <a:t>Softmax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2756" y="1524000"/>
            <a:ext cx="1244845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600" dirty="0" smtClean="0">
                <a:latin typeface="+mn-ea"/>
              </a:rPr>
              <a:t>4 </a:t>
            </a:r>
            <a:r>
              <a:rPr lang="en-US" altLang="zh-CN" sz="3600" dirty="0" smtClean="0">
                <a:latin typeface="+mn-ea"/>
                <a:ea typeface="+mn-ea"/>
              </a:rPr>
              <a:t>RNN</a:t>
            </a:r>
            <a:r>
              <a:rPr lang="zh-CN" altLang="en-US" sz="3600" dirty="0" smtClean="0">
                <a:latin typeface="+mn-ea"/>
                <a:ea typeface="+mn-ea"/>
              </a:rPr>
              <a:t>模型的反向传播与梯度消失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6502" y="1400536"/>
            <a:ext cx="105234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的方向传播有什么问题呢？从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激活函数说起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060" y="1893004"/>
            <a:ext cx="5676900" cy="14001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63060" y="3370332"/>
            <a:ext cx="6093588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040" y="2025388"/>
            <a:ext cx="5381625" cy="45434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63060" y="3370332"/>
            <a:ext cx="60935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>
                <a:latin typeface="+mn-ea"/>
              </a:rPr>
              <a:t>Tanh</a:t>
            </a:r>
            <a:r>
              <a:rPr lang="zh-CN" altLang="en-US" sz="2400" dirty="0" smtClean="0">
                <a:latin typeface="+mn-ea"/>
              </a:rPr>
              <a:t>函数的梯度在</a:t>
            </a:r>
            <a:r>
              <a:rPr lang="en-US" altLang="zh-CN" sz="2400" dirty="0" smtClean="0">
                <a:latin typeface="+mn-ea"/>
              </a:rPr>
              <a:t>x&gt;2</a:t>
            </a:r>
            <a:r>
              <a:rPr lang="zh-CN" altLang="en-US" sz="2400" dirty="0" smtClean="0">
                <a:latin typeface="+mn-ea"/>
              </a:rPr>
              <a:t>时已经很小了，多次乘积后趋近</a:t>
            </a:r>
            <a:r>
              <a:rPr lang="en-US" altLang="zh-CN" sz="2400" dirty="0" smtClean="0">
                <a:latin typeface="+mn-ea"/>
              </a:rPr>
              <a:t>0</a:t>
            </a:r>
            <a:r>
              <a:rPr lang="zh-CN" altLang="en-US" sz="2400" dirty="0" smtClean="0">
                <a:latin typeface="+mn-ea"/>
              </a:rPr>
              <a:t>，即网络参数</a:t>
            </a:r>
            <a:r>
              <a:rPr lang="en-US" altLang="zh-CN" sz="2400" dirty="0" smtClean="0">
                <a:latin typeface="+mn-ea"/>
              </a:rPr>
              <a:t>Waa</a:t>
            </a:r>
            <a:r>
              <a:rPr lang="zh-CN" altLang="en-US" sz="2400" dirty="0" smtClean="0">
                <a:latin typeface="+mn-ea"/>
              </a:rPr>
              <a:t>和</a:t>
            </a:r>
            <a:r>
              <a:rPr lang="en-US" altLang="zh-CN" sz="2400" dirty="0" smtClean="0">
                <a:latin typeface="+mn-ea"/>
              </a:rPr>
              <a:t>Wax</a:t>
            </a:r>
            <a:r>
              <a:rPr lang="zh-CN" altLang="en-US" sz="2400" dirty="0" smtClean="0">
                <a:latin typeface="+mn-ea"/>
              </a:rPr>
              <a:t>受靠后序列影响比靠前序列较大。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600" dirty="0">
                <a:latin typeface="+mn-ea"/>
              </a:rPr>
              <a:t>4 RNN</a:t>
            </a:r>
            <a:r>
              <a:rPr lang="zh-CN" altLang="en-US" sz="3600" dirty="0">
                <a:latin typeface="+mn-ea"/>
              </a:rPr>
              <a:t>模型的反向传播与梯度消失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6502" y="1400536"/>
            <a:ext cx="10523458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模型的一个重要问题是梯度消失。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cat, which already ate ……, </a:t>
            </a:r>
            <a:r>
              <a:rPr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full.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cats,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already ate ……,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full.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并不擅长捕获长期依赖的原因？跟梯度有关！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/>
              <a:t>RNN</a:t>
            </a:r>
            <a:r>
              <a:rPr lang="zh-CN" altLang="en-US" sz="2400" dirty="0" smtClean="0"/>
              <a:t>处理时序时，</a:t>
            </a:r>
            <a:r>
              <a:rPr lang="zh-CN" altLang="en-US" sz="2400" dirty="0"/>
              <a:t>数据从</a:t>
            </a:r>
            <a:r>
              <a:rPr lang="zh-CN" altLang="en-US" sz="2400" dirty="0"/>
              <a:t>左到右前向传播，然后反向传播。但是反向传播会很</a:t>
            </a:r>
            <a:r>
              <a:rPr lang="zh-CN" altLang="en-US" sz="2400" dirty="0"/>
              <a:t>困难，</a:t>
            </a:r>
            <a:r>
              <a:rPr lang="zh-CN" altLang="en-US" sz="2400" dirty="0"/>
              <a:t>后面层的</a:t>
            </a:r>
            <a:r>
              <a:rPr lang="zh-CN" altLang="en-US" sz="2400" dirty="0"/>
              <a:t>输出误差很难影响到前面层数的计算。一个直接表现就是</a:t>
            </a:r>
            <a:r>
              <a:rPr lang="zh-CN" altLang="en-US" sz="2400" dirty="0" smtClean="0"/>
              <a:t>，让</a:t>
            </a:r>
            <a:r>
              <a:rPr lang="zh-CN" altLang="en-US" sz="2400" dirty="0"/>
              <a:t>一个神经网络能够意识到它</a:t>
            </a:r>
            <a:r>
              <a:rPr lang="zh-CN" altLang="en-US" sz="2400" dirty="0" smtClean="0"/>
              <a:t>要记住</a:t>
            </a:r>
            <a:r>
              <a:rPr lang="zh-CN" altLang="en-US" sz="2400" dirty="0"/>
              <a:t>看到的是单数名词还是复数名词，然后在序列后面生成依赖单复数形式的 </a:t>
            </a:r>
            <a:r>
              <a:rPr lang="en-US" altLang="zh-CN" sz="2400" dirty="0"/>
              <a:t>was </a:t>
            </a:r>
            <a:r>
              <a:rPr lang="zh-CN" altLang="en-US" sz="2400" dirty="0" smtClean="0"/>
              <a:t>或者</a:t>
            </a:r>
            <a:r>
              <a:rPr lang="en-US" altLang="zh-CN" sz="2400" dirty="0" smtClean="0"/>
              <a:t>were</a:t>
            </a:r>
            <a:r>
              <a:rPr lang="zh-CN" altLang="en-US" sz="2400" dirty="0" smtClean="0"/>
              <a:t>。英语的句子是不定长的。 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1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>
                <a:latin typeface="+mn-ea"/>
              </a:rPr>
              <a:t>5 </a:t>
            </a:r>
            <a:r>
              <a:rPr lang="zh-CN" altLang="en-US" sz="3200" dirty="0">
                <a:latin typeface="+mn-ea"/>
              </a:rPr>
              <a:t>缓解</a:t>
            </a:r>
            <a:r>
              <a:rPr lang="en-US" altLang="zh-CN" sz="3200" dirty="0">
                <a:latin typeface="+mn-ea"/>
              </a:rPr>
              <a:t>RNN</a:t>
            </a:r>
            <a:r>
              <a:rPr lang="zh-CN" altLang="en-US" sz="3200" dirty="0">
                <a:latin typeface="+mn-ea"/>
              </a:rPr>
              <a:t>梯度消失的问题</a:t>
            </a:r>
            <a:r>
              <a:rPr lang="en-US" altLang="zh-CN" sz="3200" dirty="0">
                <a:latin typeface="+mn-ea"/>
              </a:rPr>
              <a:t>-GRU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016502" y="1400536"/>
            <a:ext cx="10717071" cy="5170646"/>
            <a:chOff x="1016502" y="1400536"/>
            <a:chExt cx="10717071" cy="5170646"/>
          </a:xfrm>
        </p:grpSpPr>
        <p:sp>
          <p:nvSpPr>
            <p:cNvPr id="9" name="文本框 8"/>
            <p:cNvSpPr txBox="1"/>
            <p:nvPr/>
          </p:nvSpPr>
          <p:spPr>
            <a:xfrm>
              <a:off x="1016502" y="1400536"/>
              <a:ext cx="10523458" cy="517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GRU( gated recurrent unit)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cat, which already ate ……, </a:t>
              </a:r>
              <a:r>
                <a:rPr lang="en-US" altLang="zh-CN" sz="2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full.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b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cats,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already ate ……,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were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full.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相比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GRU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的改进非常简单，增加了记忆细胞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和 门控机制</a:t>
              </a:r>
              <a:endPara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GRU</a:t>
              </a:r>
              <a:r>
                <a:rPr lang="zh-CN" altLang="en-US" sz="2400" dirty="0" smtClean="0"/>
                <a:t>中的重要思想是：我们构造了一个控制门</a:t>
              </a:r>
              <a:endParaRPr lang="en-US" altLang="zh-CN" sz="2400" dirty="0" smtClean="0"/>
            </a:p>
            <a:p>
              <a:r>
                <a:rPr lang="en-US" altLang="zh-CN" sz="2400" dirty="0" smtClean="0"/>
                <a:t>gate</a:t>
              </a:r>
              <a:r>
                <a:rPr lang="zh-CN" altLang="en-US" sz="2400" dirty="0" smtClean="0"/>
                <a:t>经过</a:t>
              </a:r>
              <a:r>
                <a:rPr lang="en-US" altLang="zh-CN" sz="2400" dirty="0" smtClean="0"/>
                <a:t>sigmoid </a:t>
              </a:r>
              <a:r>
                <a:rPr lang="zh-CN" altLang="en-US" sz="2400" dirty="0" smtClean="0"/>
                <a:t>激活，输出值介于</a:t>
              </a:r>
              <a:r>
                <a:rPr lang="en-US" altLang="zh-CN" sz="2400" dirty="0" smtClean="0"/>
                <a:t>0</a:t>
              </a:r>
              <a:r>
                <a:rPr lang="zh-CN" altLang="en-US" sz="2400" dirty="0" smtClean="0"/>
                <a:t>到</a:t>
              </a:r>
              <a:r>
                <a:rPr lang="en-US" altLang="zh-CN" sz="2400" dirty="0" smtClean="0"/>
                <a:t>1</a:t>
              </a:r>
              <a:r>
                <a:rPr lang="zh-CN" altLang="en-US" sz="2400" dirty="0" smtClean="0"/>
                <a:t>，</a:t>
              </a:r>
              <a:endParaRPr lang="en-US" altLang="zh-CN" sz="2400" dirty="0" smtClean="0"/>
            </a:p>
            <a:p>
              <a:r>
                <a:rPr lang="zh-CN" altLang="en-US" sz="2400" dirty="0"/>
                <a:t>控制</a:t>
              </a:r>
              <a:r>
                <a:rPr lang="zh-CN" altLang="en-US" sz="2400" dirty="0" smtClean="0"/>
                <a:t>着如何更新</a:t>
              </a:r>
              <a:r>
                <a:rPr lang="en-US" altLang="zh-CN" sz="2400" dirty="0" smtClean="0"/>
                <a:t>CELL</a:t>
              </a:r>
              <a:r>
                <a:rPr lang="zh-CN" altLang="en-US" sz="2400" dirty="0"/>
                <a:t>的状态</a:t>
              </a:r>
              <a:r>
                <a:rPr lang="zh-CN" altLang="en-US" sz="2400" dirty="0" smtClean="0"/>
                <a:t>，更新多少。</a:t>
              </a:r>
              <a:r>
                <a:rPr lang="zh-CN" altLang="en-US" sz="2400" dirty="0"/>
                <a:t/>
              </a:r>
              <a:br>
                <a:rPr lang="zh-CN" altLang="en-US" sz="2400" dirty="0"/>
              </a:br>
              <a:r>
                <a:rPr lang="en-US" altLang="zh-CN" sz="2400" dirty="0"/>
                <a:t/>
              </a:r>
              <a:br>
                <a:rPr lang="en-US" altLang="zh-CN" sz="2400" dirty="0"/>
              </a:b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zh-CN" altLang="en-US" sz="2400" dirty="0"/>
                <a:t/>
              </a:r>
              <a:br>
                <a:rPr lang="zh-CN" altLang="en-US" sz="2400" dirty="0"/>
              </a:br>
              <a:r>
                <a:rPr lang="zh-CN" altLang="en-US" dirty="0"/>
                <a:t/>
              </a:r>
              <a:br>
                <a:rPr lang="zh-CN" altLang="en-US" dirty="0"/>
              </a:b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3048" y="3847195"/>
              <a:ext cx="4181475" cy="39052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33048" y="4565259"/>
              <a:ext cx="3562350" cy="3714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3048" y="5282979"/>
              <a:ext cx="4200525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06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>
                <a:latin typeface="+mn-ea"/>
              </a:rPr>
              <a:t>5 </a:t>
            </a:r>
            <a:r>
              <a:rPr lang="zh-CN" altLang="en-US" sz="3200" dirty="0">
                <a:latin typeface="+mn-ea"/>
              </a:rPr>
              <a:t>缓解</a:t>
            </a:r>
            <a:r>
              <a:rPr lang="en-US" altLang="zh-CN" sz="3200" dirty="0">
                <a:latin typeface="+mn-ea"/>
              </a:rPr>
              <a:t>RNN</a:t>
            </a:r>
            <a:r>
              <a:rPr lang="zh-CN" altLang="en-US" sz="3200" dirty="0">
                <a:latin typeface="+mn-ea"/>
              </a:rPr>
              <a:t>梯度消失的问题</a:t>
            </a:r>
            <a:r>
              <a:rPr lang="en-US" altLang="zh-CN" sz="3200" dirty="0">
                <a:latin typeface="+mn-ea"/>
              </a:rPr>
              <a:t>-GRU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016502" y="1400536"/>
            <a:ext cx="10717071" cy="5170646"/>
            <a:chOff x="1016502" y="1400536"/>
            <a:chExt cx="10717071" cy="5170646"/>
          </a:xfrm>
        </p:grpSpPr>
        <p:sp>
          <p:nvSpPr>
            <p:cNvPr id="9" name="文本框 8"/>
            <p:cNvSpPr txBox="1"/>
            <p:nvPr/>
          </p:nvSpPr>
          <p:spPr>
            <a:xfrm>
              <a:off x="1016502" y="1400536"/>
              <a:ext cx="10523458" cy="517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GRU( gated recurrent unit)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cat, which already ate ……, </a:t>
              </a:r>
              <a:r>
                <a:rPr lang="en-US" altLang="zh-CN" sz="2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full.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b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cats,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which already ate ……,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were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full.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相比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GRU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的改进非常简单，增加了记忆细胞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CELL 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和 门控机制</a:t>
              </a:r>
              <a:endPara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400" dirty="0" smtClean="0"/>
                <a:t> </a:t>
              </a:r>
              <a:r>
                <a:rPr lang="en-US" altLang="zh-CN" sz="2400" dirty="0" smtClean="0"/>
                <a:t>GRU</a:t>
              </a:r>
              <a:r>
                <a:rPr lang="zh-CN" altLang="en-US" sz="2400" dirty="0" smtClean="0"/>
                <a:t>中的重要思想是：我们构造了一个控制门</a:t>
              </a:r>
              <a:endParaRPr lang="en-US" altLang="zh-CN" sz="2400" dirty="0" smtClean="0"/>
            </a:p>
            <a:p>
              <a:r>
                <a:rPr lang="en-US" altLang="zh-CN" sz="2400" dirty="0" smtClean="0"/>
                <a:t>gate</a:t>
              </a:r>
              <a:r>
                <a:rPr lang="zh-CN" altLang="en-US" sz="2400" dirty="0" smtClean="0"/>
                <a:t>经过</a:t>
              </a:r>
              <a:r>
                <a:rPr lang="en-US" altLang="zh-CN" sz="2400" dirty="0" smtClean="0"/>
                <a:t>sigmoid </a:t>
              </a:r>
              <a:r>
                <a:rPr lang="zh-CN" altLang="en-US" sz="2400" dirty="0" smtClean="0"/>
                <a:t>激活，输出值介于</a:t>
              </a:r>
              <a:r>
                <a:rPr lang="en-US" altLang="zh-CN" sz="2400" dirty="0" smtClean="0"/>
                <a:t>0</a:t>
              </a:r>
              <a:r>
                <a:rPr lang="zh-CN" altLang="en-US" sz="2400" dirty="0" smtClean="0"/>
                <a:t>到</a:t>
              </a:r>
              <a:r>
                <a:rPr lang="en-US" altLang="zh-CN" sz="2400" dirty="0" smtClean="0"/>
                <a:t>1</a:t>
              </a:r>
              <a:r>
                <a:rPr lang="zh-CN" altLang="en-US" sz="2400" dirty="0" smtClean="0"/>
                <a:t>，</a:t>
              </a:r>
              <a:endParaRPr lang="en-US" altLang="zh-CN" sz="2400" dirty="0" smtClean="0"/>
            </a:p>
            <a:p>
              <a:r>
                <a:rPr lang="zh-CN" altLang="en-US" sz="2400" dirty="0"/>
                <a:t>控制</a:t>
              </a:r>
              <a:r>
                <a:rPr lang="zh-CN" altLang="en-US" sz="2400" dirty="0" smtClean="0"/>
                <a:t>着如何更新</a:t>
              </a:r>
              <a:r>
                <a:rPr lang="en-US" altLang="zh-CN" sz="2400" dirty="0" smtClean="0"/>
                <a:t>CELL</a:t>
              </a:r>
              <a:r>
                <a:rPr lang="zh-CN" altLang="en-US" sz="2400" dirty="0"/>
                <a:t>的状态</a:t>
              </a:r>
              <a:r>
                <a:rPr lang="zh-CN" altLang="en-US" sz="2400" dirty="0" smtClean="0"/>
                <a:t>，更新多少。</a:t>
              </a:r>
              <a:r>
                <a:rPr lang="zh-CN" altLang="en-US" sz="2400" dirty="0"/>
                <a:t/>
              </a:r>
              <a:br>
                <a:rPr lang="zh-CN" altLang="en-US" sz="2400" dirty="0"/>
              </a:br>
              <a:r>
                <a:rPr lang="en-US" altLang="zh-CN" sz="2400" dirty="0"/>
                <a:t/>
              </a:r>
              <a:br>
                <a:rPr lang="en-US" altLang="zh-CN" sz="2400" dirty="0"/>
              </a:b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zh-CN" altLang="en-US" sz="2400" dirty="0"/>
                <a:t/>
              </a:r>
              <a:br>
                <a:rPr lang="zh-CN" altLang="en-US" sz="2400" dirty="0"/>
              </a:br>
              <a:r>
                <a:rPr lang="zh-CN" altLang="en-US" dirty="0"/>
                <a:t/>
              </a:r>
              <a:br>
                <a:rPr lang="zh-CN" altLang="en-US" dirty="0"/>
              </a:b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3048" y="3847195"/>
              <a:ext cx="4181475" cy="39052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33048" y="4565259"/>
              <a:ext cx="3562350" cy="37147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3048" y="5282979"/>
              <a:ext cx="4200525" cy="3429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264" y="1239067"/>
            <a:ext cx="10882361" cy="54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7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>
                <a:latin typeface="+mn-ea"/>
              </a:rPr>
              <a:t>5 </a:t>
            </a:r>
            <a:r>
              <a:rPr lang="zh-CN" altLang="en-US" sz="3200" dirty="0">
                <a:latin typeface="+mn-ea"/>
              </a:rPr>
              <a:t>缓解</a:t>
            </a:r>
            <a:r>
              <a:rPr lang="en-US" altLang="zh-CN" sz="3200" dirty="0">
                <a:latin typeface="+mn-ea"/>
              </a:rPr>
              <a:t>RNN</a:t>
            </a:r>
            <a:r>
              <a:rPr lang="zh-CN" altLang="en-US" sz="3200" dirty="0">
                <a:latin typeface="+mn-ea"/>
              </a:rPr>
              <a:t>梯度消失的问题</a:t>
            </a:r>
            <a:r>
              <a:rPr lang="en-US" altLang="zh-CN" sz="3200" dirty="0">
                <a:latin typeface="+mn-ea"/>
              </a:rPr>
              <a:t>-GRU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6502" y="1400536"/>
            <a:ext cx="10523458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>
                <a:latin typeface="+mn-ea"/>
              </a:rPr>
              <a:t>GRU</a:t>
            </a:r>
            <a:r>
              <a:rPr lang="zh-CN" altLang="en-US" sz="3200" dirty="0" smtClean="0">
                <a:latin typeface="+mn-ea"/>
              </a:rPr>
              <a:t>可以缓解梯度消失的机理：</a:t>
            </a:r>
            <a:endParaRPr lang="en-US" altLang="zh-CN" sz="3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当我们从左到右扫描一个句子时，</a:t>
            </a:r>
            <a:r>
              <a:rPr lang="en-US" altLang="zh-CN" sz="2400" b="1" dirty="0" smtClean="0">
                <a:latin typeface="+mn-ea"/>
              </a:rPr>
              <a:t>GRU </a:t>
            </a:r>
            <a:r>
              <a:rPr lang="zh-CN" altLang="en-US" sz="2400" dirty="0" smtClean="0">
                <a:latin typeface="+mn-ea"/>
              </a:rPr>
              <a:t>单元通过门控机制，选择性更新某个记忆细胞。因为</a:t>
            </a:r>
            <a:r>
              <a:rPr lang="en-US" altLang="zh-CN" sz="2400" dirty="0" smtClean="0">
                <a:latin typeface="+mn-ea"/>
              </a:rPr>
              <a:t>sigmoid</a:t>
            </a:r>
            <a:r>
              <a:rPr lang="zh-CN" altLang="en-US" sz="2400" dirty="0" smtClean="0">
                <a:latin typeface="+mn-ea"/>
              </a:rPr>
              <a:t>取值介于</a:t>
            </a:r>
            <a:r>
              <a:rPr lang="en-US" altLang="zh-CN" sz="2400" dirty="0" smtClean="0">
                <a:latin typeface="+mn-ea"/>
              </a:rPr>
              <a:t>0</a:t>
            </a:r>
            <a:r>
              <a:rPr lang="zh-CN" altLang="en-US" sz="2400" dirty="0" smtClean="0">
                <a:latin typeface="+mn-ea"/>
              </a:rPr>
              <a:t>到</a:t>
            </a:r>
            <a:r>
              <a:rPr lang="en-US" altLang="zh-CN" sz="2400" dirty="0" smtClean="0">
                <a:latin typeface="+mn-ea"/>
              </a:rPr>
              <a:t>1</a:t>
            </a:r>
            <a:r>
              <a:rPr lang="zh-CN" altLang="en-US" sz="2400" dirty="0" smtClean="0">
                <a:latin typeface="+mn-ea"/>
              </a:rPr>
              <a:t>，当</a:t>
            </a:r>
            <a:r>
              <a:rPr lang="en-US" altLang="zh-CN" sz="2400" dirty="0" smtClean="0">
                <a:latin typeface="+mn-ea"/>
              </a:rPr>
              <a:t>sigmoid</a:t>
            </a:r>
            <a:r>
              <a:rPr lang="zh-CN" altLang="en-US" sz="2400" dirty="0" smtClean="0">
                <a:latin typeface="+mn-ea"/>
              </a:rPr>
              <a:t>取</a:t>
            </a:r>
            <a:r>
              <a:rPr lang="en-US" altLang="zh-CN" sz="2400" dirty="0" smtClean="0">
                <a:latin typeface="+mn-ea"/>
              </a:rPr>
              <a:t>0</a:t>
            </a:r>
            <a:r>
              <a:rPr lang="zh-CN" altLang="en-US" sz="2400" dirty="0" smtClean="0">
                <a:latin typeface="+mn-ea"/>
              </a:rPr>
              <a:t>，就可以缓解梯度消失，这意味着   很接近</a:t>
            </a:r>
            <a:r>
              <a:rPr lang="en-US" altLang="zh-CN" sz="2400" dirty="0" smtClean="0">
                <a:latin typeface="+mn-ea"/>
              </a:rPr>
              <a:t>0</a:t>
            </a:r>
            <a:r>
              <a:rPr lang="zh-CN" altLang="en-US" sz="2400" dirty="0" smtClean="0">
                <a:latin typeface="+mn-ea"/>
              </a:rPr>
              <a:t>，细胞</a:t>
            </a:r>
            <a:r>
              <a:rPr lang="en-US" altLang="zh-CN" sz="2400" dirty="0" smtClean="0">
                <a:latin typeface="+mn-ea"/>
              </a:rPr>
              <a:t>cell</a:t>
            </a:r>
            <a:r>
              <a:rPr lang="zh-CN" altLang="en-US" sz="2400" dirty="0" smtClean="0">
                <a:latin typeface="+mn-ea"/>
              </a:rPr>
              <a:t>的状态可以保持</a:t>
            </a:r>
            <a:r>
              <a:rPr lang="zh-CN" altLang="en-US" sz="3200" dirty="0" smtClean="0">
                <a:latin typeface="+mn-ea"/>
              </a:rPr>
              <a:t/>
            </a:r>
            <a:br>
              <a:rPr lang="zh-CN" altLang="en-US" sz="3200" dirty="0" smtClean="0">
                <a:latin typeface="+mn-ea"/>
              </a:rPr>
            </a:br>
            <a:r>
              <a:rPr lang="en-US" altLang="zh-CN" sz="2400" dirty="0" smtClean="0">
                <a:latin typeface="+mn-ea"/>
              </a:rPr>
              <a:t>cell</a:t>
            </a:r>
            <a:r>
              <a:rPr lang="zh-CN" altLang="en-US" sz="2400" dirty="0">
                <a:latin typeface="+mn-ea"/>
              </a:rPr>
              <a:t>的状态，经过多从传播，也仍然可以保持，有效缓解梯度消失。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934" y="3367138"/>
            <a:ext cx="388416" cy="3884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7030" y="3443208"/>
            <a:ext cx="17335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6 </a:t>
            </a:r>
            <a:r>
              <a:rPr lang="zh-CN" altLang="en-US" sz="3200" dirty="0">
                <a:latin typeface="+mn-ea"/>
              </a:rPr>
              <a:t>缓解</a:t>
            </a:r>
            <a:r>
              <a:rPr lang="en-US" altLang="zh-CN" sz="3200" dirty="0">
                <a:latin typeface="+mn-ea"/>
              </a:rPr>
              <a:t>RNN</a:t>
            </a:r>
            <a:r>
              <a:rPr lang="zh-CN" altLang="en-US" sz="3200" dirty="0">
                <a:latin typeface="+mn-ea"/>
              </a:rPr>
              <a:t>梯度消失的问题</a:t>
            </a:r>
            <a:r>
              <a:rPr lang="en-US" altLang="zh-CN" sz="3200" dirty="0" smtClean="0">
                <a:latin typeface="+mn-ea"/>
              </a:rPr>
              <a:t>-LSTM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LSTM:</a:t>
            </a:r>
            <a:r>
              <a:rPr lang="zh-CN" altLang="en-US" sz="2400" dirty="0" smtClean="0"/>
              <a:t>比</a:t>
            </a:r>
            <a:r>
              <a:rPr lang="en-US" altLang="zh-CN" sz="2400" dirty="0" smtClean="0"/>
              <a:t>GRU</a:t>
            </a:r>
            <a:r>
              <a:rPr lang="zh-CN" altLang="en-US" sz="2400" dirty="0" smtClean="0"/>
              <a:t>更加有效的方法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注意：</a:t>
            </a:r>
            <a:r>
              <a:rPr lang="en-US" altLang="zh-CN" sz="2400" dirty="0" smtClean="0"/>
              <a:t>LSTM</a:t>
            </a:r>
            <a:r>
              <a:rPr lang="zh-CN" altLang="en-US" sz="2400" dirty="0" smtClean="0"/>
              <a:t>比</a:t>
            </a:r>
            <a:r>
              <a:rPr lang="en-US" altLang="zh-CN" sz="2400" dirty="0" smtClean="0"/>
              <a:t>GRU</a:t>
            </a:r>
            <a:r>
              <a:rPr lang="zh-CN" altLang="en-US" sz="2400" dirty="0" smtClean="0"/>
              <a:t>提出的更早！</a:t>
            </a:r>
            <a:r>
              <a:rPr lang="en-US" altLang="zh-CN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从</a:t>
            </a:r>
            <a:r>
              <a:rPr lang="en-US" altLang="zh-CN" sz="2400" dirty="0" smtClean="0"/>
              <a:t>GRU </a:t>
            </a:r>
            <a:r>
              <a:rPr lang="zh-CN" altLang="en-US" sz="2400" dirty="0" smtClean="0"/>
              <a:t>有一个（两个）控制门，</a:t>
            </a:r>
            <a:r>
              <a:rPr lang="en-US" altLang="zh-CN" sz="2400" dirty="0" smtClean="0"/>
              <a:t>LSTM</a:t>
            </a:r>
            <a:r>
              <a:rPr lang="zh-CN" altLang="en-US" sz="2400" dirty="0" smtClean="0"/>
              <a:t> 有三个控制门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758" y="2200275"/>
            <a:ext cx="113252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+mn-ea"/>
                <a:ea typeface="+mn-ea"/>
              </a:rPr>
              <a:t>0 </a:t>
            </a:r>
            <a:r>
              <a:rPr lang="zh-CN" altLang="en-US" sz="3200" dirty="0" smtClean="0">
                <a:latin typeface="+mn-ea"/>
                <a:ea typeface="+mn-ea"/>
              </a:rPr>
              <a:t>常用激活函数</a:t>
            </a:r>
            <a:r>
              <a:rPr lang="en-US" altLang="zh-CN" sz="3200" dirty="0" smtClean="0">
                <a:latin typeface="+mn-ea"/>
                <a:ea typeface="+mn-ea"/>
              </a:rPr>
              <a:t/>
            </a:r>
            <a:br>
              <a:rPr lang="en-US" altLang="zh-CN" sz="3200" dirty="0" smtClean="0">
                <a:latin typeface="+mn-ea"/>
                <a:ea typeface="+mn-ea"/>
              </a:rPr>
            </a:br>
            <a:r>
              <a:rPr lang="en-US" altLang="zh-CN" sz="3200" dirty="0" err="1" smtClean="0">
                <a:latin typeface="+mn-ea"/>
                <a:ea typeface="+mn-ea"/>
              </a:rPr>
              <a:t>sigmoid,tanh,relu</a:t>
            </a:r>
            <a:r>
              <a:rPr lang="en-US" altLang="zh-CN" sz="3200" dirty="0" smtClean="0">
                <a:latin typeface="+mn-ea"/>
                <a:ea typeface="+mn-ea"/>
              </a:rPr>
              <a:t>,</a:t>
            </a: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38300"/>
            <a:ext cx="124015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7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6 </a:t>
            </a:r>
            <a:r>
              <a:rPr lang="zh-CN" altLang="en-US" sz="3200" dirty="0">
                <a:latin typeface="+mn-ea"/>
              </a:rPr>
              <a:t>缓解</a:t>
            </a:r>
            <a:r>
              <a:rPr lang="en-US" altLang="zh-CN" sz="3200" dirty="0">
                <a:latin typeface="+mn-ea"/>
              </a:rPr>
              <a:t>RNN</a:t>
            </a:r>
            <a:r>
              <a:rPr lang="zh-CN" altLang="en-US" sz="3200" dirty="0">
                <a:latin typeface="+mn-ea"/>
              </a:rPr>
              <a:t>梯度消失的问题</a:t>
            </a:r>
            <a:r>
              <a:rPr lang="en-US" altLang="zh-CN" sz="3200" dirty="0" smtClean="0">
                <a:latin typeface="+mn-ea"/>
              </a:rPr>
              <a:t>-LSTM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LSTM:</a:t>
            </a:r>
            <a:r>
              <a:rPr lang="zh-CN" altLang="en-US" sz="2400" dirty="0" smtClean="0"/>
              <a:t>比</a:t>
            </a:r>
            <a:r>
              <a:rPr lang="en-US" altLang="zh-CN" sz="2400" dirty="0" smtClean="0"/>
              <a:t>GRU</a:t>
            </a:r>
            <a:r>
              <a:rPr lang="zh-CN" altLang="en-US" sz="2400" dirty="0" smtClean="0"/>
              <a:t>更加有效的方法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注意：</a:t>
            </a:r>
            <a:r>
              <a:rPr lang="en-US" altLang="zh-CN" sz="2400" dirty="0" smtClean="0"/>
              <a:t>LSTM</a:t>
            </a:r>
            <a:r>
              <a:rPr lang="zh-CN" altLang="en-US" sz="2400" dirty="0" smtClean="0"/>
              <a:t>比</a:t>
            </a:r>
            <a:r>
              <a:rPr lang="en-US" altLang="zh-CN" sz="2400" dirty="0" smtClean="0"/>
              <a:t>GRU</a:t>
            </a:r>
            <a:r>
              <a:rPr lang="zh-CN" altLang="en-US" sz="2400" dirty="0" smtClean="0"/>
              <a:t>提出的更早！</a:t>
            </a:r>
            <a:r>
              <a:rPr lang="en-US" altLang="zh-CN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28" y="1738915"/>
            <a:ext cx="111442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6 </a:t>
            </a:r>
            <a:r>
              <a:rPr lang="zh-CN" altLang="en-US" sz="3200" dirty="0">
                <a:latin typeface="+mn-ea"/>
              </a:rPr>
              <a:t>缓解</a:t>
            </a:r>
            <a:r>
              <a:rPr lang="en-US" altLang="zh-CN" sz="3200" dirty="0">
                <a:latin typeface="+mn-ea"/>
              </a:rPr>
              <a:t>RNN</a:t>
            </a:r>
            <a:r>
              <a:rPr lang="zh-CN" altLang="en-US" sz="3200" dirty="0">
                <a:latin typeface="+mn-ea"/>
              </a:rPr>
              <a:t>梯度消失的问题</a:t>
            </a:r>
            <a:r>
              <a:rPr lang="en-US" altLang="zh-CN" sz="3200" dirty="0" smtClean="0">
                <a:latin typeface="+mn-ea"/>
              </a:rPr>
              <a:t>-LSTM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LSTM:</a:t>
            </a:r>
            <a:r>
              <a:rPr lang="zh-CN" altLang="en-US" sz="2400" dirty="0" smtClean="0"/>
              <a:t>比</a:t>
            </a:r>
            <a:r>
              <a:rPr lang="en-US" altLang="zh-CN" sz="2400" dirty="0" smtClean="0"/>
              <a:t>GRU</a:t>
            </a:r>
            <a:r>
              <a:rPr lang="zh-CN" altLang="en-US" sz="2400" dirty="0" smtClean="0"/>
              <a:t>更加有效的方法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注意：</a:t>
            </a:r>
            <a:r>
              <a:rPr lang="en-US" altLang="zh-CN" sz="2400" dirty="0" smtClean="0"/>
              <a:t>LSTM</a:t>
            </a:r>
            <a:r>
              <a:rPr lang="zh-CN" altLang="en-US" sz="2400" dirty="0" smtClean="0"/>
              <a:t>比</a:t>
            </a:r>
            <a:r>
              <a:rPr lang="en-US" altLang="zh-CN" sz="2400" dirty="0" smtClean="0"/>
              <a:t>GRU</a:t>
            </a:r>
            <a:r>
              <a:rPr lang="zh-CN" altLang="en-US" sz="2400" dirty="0" smtClean="0"/>
              <a:t>提出的更早！</a:t>
            </a:r>
            <a:r>
              <a:rPr lang="en-US" altLang="zh-CN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GRU</a:t>
            </a:r>
            <a:r>
              <a:rPr lang="zh-CN" altLang="en-US" sz="2400" dirty="0" smtClean="0"/>
              <a:t>的特点是简单，运算速度快，可以创建更深层的网络；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LSTM</a:t>
            </a:r>
            <a:r>
              <a:rPr lang="zh-CN" altLang="en-US" sz="2400" dirty="0" smtClean="0"/>
              <a:t>的特点是更加强大和灵活，有三个控制门，表达能力更强。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怎么选择</a:t>
            </a:r>
            <a:r>
              <a:rPr lang="en-US" altLang="zh-CN" sz="2400" dirty="0" smtClean="0"/>
              <a:t>LSTM </a:t>
            </a:r>
            <a:r>
              <a:rPr lang="zh-CN" altLang="en-US" sz="2400" dirty="0" smtClean="0"/>
              <a:t>或者</a:t>
            </a:r>
            <a:r>
              <a:rPr lang="en-US" altLang="zh-CN" sz="2400" dirty="0" smtClean="0"/>
              <a:t>GRU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简单问题用</a:t>
            </a:r>
            <a:r>
              <a:rPr lang="en-US" altLang="zh-CN" sz="2400" dirty="0" smtClean="0"/>
              <a:t>GRU</a:t>
            </a:r>
            <a:r>
              <a:rPr lang="zh-CN" altLang="en-US" sz="2400" dirty="0" smtClean="0"/>
              <a:t>，复杂问题</a:t>
            </a:r>
            <a:r>
              <a:rPr lang="en-US" altLang="zh-CN" sz="2400" dirty="0" smtClean="0"/>
              <a:t>LSTM.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4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071" y="1099594"/>
            <a:ext cx="105234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S2S</a:t>
            </a:r>
            <a:r>
              <a:rPr lang="zh-CN" altLang="en-US" sz="2400" dirty="0" smtClean="0"/>
              <a:t>是生成模型，常用语机器翻译，图片标注等领域。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57" y="1666754"/>
            <a:ext cx="9496425" cy="49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071" y="1099594"/>
            <a:ext cx="105234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S2S</a:t>
            </a:r>
            <a:r>
              <a:rPr lang="zh-CN" altLang="en-US" sz="2400" dirty="0" smtClean="0"/>
              <a:t>是生成模型，常用语机器翻译，图片标注等领域。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57" y="1666754"/>
            <a:ext cx="9496425" cy="49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3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071" y="1099594"/>
            <a:ext cx="105234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S2S</a:t>
            </a:r>
            <a:r>
              <a:rPr lang="zh-CN" altLang="en-US" sz="2400" dirty="0" smtClean="0"/>
              <a:t>是生成模型，常用语机器翻译，图片标注等领域。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43" y="1699716"/>
            <a:ext cx="9510281" cy="49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071" y="1099594"/>
            <a:ext cx="105234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S2S</a:t>
            </a:r>
            <a:r>
              <a:rPr lang="zh-CN" altLang="en-US" sz="2400" dirty="0" smtClean="0"/>
              <a:t>是生成模型，常用语机器翻译，图片标注等领域。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57" y="1666754"/>
            <a:ext cx="9496425" cy="49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0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071" y="1099594"/>
            <a:ext cx="105234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机器翻译中出现的问题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71" y="1719356"/>
            <a:ext cx="9871095" cy="50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5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5071" y="1099594"/>
            <a:ext cx="105234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机器翻译中出现的问题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9" y="1758046"/>
            <a:ext cx="9871095" cy="50034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52828" y="2038333"/>
            <a:ext cx="2339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机器翻译：编码解码，</a:t>
            </a:r>
            <a:endParaRPr lang="en-US" altLang="zh-CN" dirty="0" smtClean="0"/>
          </a:p>
          <a:p>
            <a:r>
              <a:rPr lang="zh-CN" altLang="en-US" dirty="0" smtClean="0"/>
              <a:t>将所有信息压缩至最后一个</a:t>
            </a:r>
            <a:r>
              <a:rPr lang="en-US" altLang="zh-CN" dirty="0" smtClean="0"/>
              <a:t>hidden state,</a:t>
            </a:r>
            <a:r>
              <a:rPr lang="zh-CN" altLang="en-US" dirty="0" smtClean="0"/>
              <a:t>这样会造成信息丢失。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884740" y="3577236"/>
            <a:ext cx="2339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人工</a:t>
            </a:r>
            <a:r>
              <a:rPr lang="zh-CN" altLang="en-US" dirty="0" smtClean="0"/>
              <a:t>翻译：看一部分翻译出一部分，继续看下一部分，再翻译一部分。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6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133" y="1134598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Attention</a:t>
            </a:r>
            <a:r>
              <a:rPr lang="zh-CN" altLang="en-US" sz="2400" dirty="0" smtClean="0"/>
              <a:t>的原理图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0725" y="1261641"/>
            <a:ext cx="6991929" cy="55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133" y="1134598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Context Vector </a:t>
            </a:r>
            <a:r>
              <a:rPr lang="zh-CN" altLang="en-US" sz="2400" dirty="0" smtClean="0"/>
              <a:t>的计算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089" y="1714500"/>
            <a:ext cx="73628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+mn-ea"/>
                <a:ea typeface="+mn-ea"/>
              </a:rPr>
              <a:t>0 </a:t>
            </a:r>
            <a:r>
              <a:rPr lang="zh-CN" altLang="en-US" sz="3200" dirty="0" smtClean="0">
                <a:latin typeface="+mn-ea"/>
                <a:ea typeface="+mn-ea"/>
              </a:rPr>
              <a:t>常用激活函数</a:t>
            </a: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07" y="1298293"/>
            <a:ext cx="5219700" cy="5486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799" y="1270502"/>
            <a:ext cx="5503566" cy="55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133" y="1134598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alignment-based Attention</a:t>
            </a:r>
            <a:r>
              <a:rPr lang="zh-CN" altLang="en-US" sz="2400" dirty="0"/>
              <a:t>的基本框架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33" y="1874838"/>
            <a:ext cx="8564536" cy="42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133" y="1134598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Attention</a:t>
            </a:r>
            <a:r>
              <a:rPr lang="zh-CN" altLang="en-US" sz="2400" dirty="0" smtClean="0"/>
              <a:t>的基本框架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86" y="1850643"/>
            <a:ext cx="86106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0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133" y="1134598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 smtClean="0"/>
              <a:t>Merroy</a:t>
            </a:r>
            <a:r>
              <a:rPr lang="en-US" altLang="zh-CN" sz="2400" smtClean="0"/>
              <a:t> based Attention</a:t>
            </a:r>
            <a:r>
              <a:rPr lang="zh-CN" altLang="en-US" sz="2400" dirty="0" smtClean="0"/>
              <a:t>的基本框架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" y="1762547"/>
            <a:ext cx="7110794" cy="47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200" dirty="0" smtClean="0">
                <a:latin typeface="+mn-ea"/>
              </a:rPr>
              <a:t>7 Sequence2sequence and Attention mechanism</a:t>
            </a:r>
            <a:r>
              <a:rPr lang="zh-CN" altLang="en-US" sz="3600" dirty="0">
                <a:latin typeface="+mn-ea"/>
              </a:rPr>
              <a:t/>
            </a:r>
            <a:br>
              <a:rPr lang="zh-CN" altLang="en-US" sz="3600" dirty="0">
                <a:latin typeface="+mn-ea"/>
              </a:rPr>
            </a:br>
            <a:r>
              <a:rPr lang="en-US" altLang="zh-CN" sz="3600" dirty="0">
                <a:latin typeface="+mn-ea"/>
              </a:rPr>
              <a:t/>
            </a:r>
            <a:br>
              <a:rPr lang="en-US" altLang="zh-CN" sz="3600" dirty="0">
                <a:latin typeface="+mn-ea"/>
              </a:rPr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85071" y="1099594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7133" y="1134598"/>
            <a:ext cx="1052345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Attention</a:t>
            </a:r>
            <a:r>
              <a:rPr lang="zh-CN" altLang="en-US" sz="2400" dirty="0" smtClean="0"/>
              <a:t>的基本框架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33" y="2065008"/>
            <a:ext cx="65246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+mn-ea"/>
                <a:ea typeface="+mn-ea"/>
              </a:rPr>
              <a:t>0 </a:t>
            </a:r>
            <a:r>
              <a:rPr lang="zh-CN" altLang="en-US" sz="3200" dirty="0" smtClean="0">
                <a:latin typeface="+mn-ea"/>
                <a:ea typeface="+mn-ea"/>
              </a:rPr>
              <a:t>常用激活函数</a:t>
            </a:r>
            <a:r>
              <a:rPr lang="en-US" altLang="zh-CN" sz="3200" dirty="0">
                <a:latin typeface="+mn-ea"/>
                <a:ea typeface="+mn-ea"/>
              </a:rPr>
              <a:t/>
            </a:r>
            <a:br>
              <a:rPr lang="en-US" altLang="zh-CN" sz="3200" dirty="0">
                <a:latin typeface="+mn-ea"/>
                <a:ea typeface="+mn-ea"/>
              </a:rPr>
            </a:br>
            <a:r>
              <a:rPr lang="en-US" altLang="zh-CN" sz="3200" dirty="0" smtClean="0">
                <a:latin typeface="+mn-ea"/>
                <a:ea typeface="+mn-ea"/>
              </a:rPr>
              <a:t/>
            </a:r>
            <a:br>
              <a:rPr lang="en-US" altLang="zh-CN" sz="3200" dirty="0" smtClean="0">
                <a:latin typeface="+mn-ea"/>
                <a:ea typeface="+mn-ea"/>
              </a:rPr>
            </a:br>
            <a:r>
              <a:rPr lang="en-US" altLang="zh-CN" sz="3600" b="1" dirty="0">
                <a:latin typeface="+mn-ea"/>
                <a:ea typeface="+mn-ea"/>
                <a:cs typeface="Times New Roman" panose="02020603050405020304" pitchFamily="18" charset="0"/>
              </a:rPr>
              <a:t>sigmoid 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激活函数：除了输出层是一个二分类问题基本不会用它。</a:t>
            </a:r>
            <a:b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</a:br>
            <a:r>
              <a:rPr lang="en-US" altLang="zh-CN" sz="3600" b="1" dirty="0" err="1">
                <a:latin typeface="+mn-ea"/>
                <a:ea typeface="+mn-ea"/>
                <a:cs typeface="Times New Roman" panose="02020603050405020304" pitchFamily="18" charset="0"/>
              </a:rPr>
              <a:t>tanh</a:t>
            </a:r>
            <a:r>
              <a:rPr lang="en-US" altLang="zh-CN" sz="36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激活函数： </a:t>
            </a:r>
            <a:r>
              <a:rPr lang="en-US" altLang="zh-CN" sz="3600" b="1" dirty="0" err="1">
                <a:latin typeface="+mn-ea"/>
                <a:ea typeface="+mn-ea"/>
                <a:cs typeface="Times New Roman" panose="02020603050405020304" pitchFamily="18" charset="0"/>
              </a:rPr>
              <a:t>tanh</a:t>
            </a:r>
            <a:r>
              <a:rPr lang="en-US" altLang="zh-CN" sz="36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是非常优秀的，几乎适合所有场合。</a:t>
            </a:r>
            <a:b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</a:br>
            <a:r>
              <a:rPr lang="en-US" altLang="zh-CN" sz="3600" b="1" dirty="0" err="1">
                <a:latin typeface="+mn-ea"/>
                <a:ea typeface="+mn-ea"/>
                <a:cs typeface="Times New Roman" panose="02020603050405020304" pitchFamily="18" charset="0"/>
              </a:rPr>
              <a:t>ReLu</a:t>
            </a:r>
            <a:r>
              <a:rPr lang="en-US" altLang="zh-CN" sz="36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激活函数：最常用的默认</a:t>
            </a:r>
            <a:r>
              <a:rPr lang="zh-CN" altLang="en-US" sz="3600" dirty="0" smtClean="0">
                <a:latin typeface="+mn-ea"/>
                <a:ea typeface="+mn-ea"/>
                <a:cs typeface="Times New Roman" panose="02020603050405020304" pitchFamily="18" charset="0"/>
              </a:rPr>
              <a:t>函数，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如果不确定用哪个激活函数，就使用 </a:t>
            </a:r>
            <a:r>
              <a:rPr lang="en-US" altLang="zh-CN" sz="3600" b="1" dirty="0" err="1">
                <a:latin typeface="+mn-ea"/>
                <a:ea typeface="+mn-ea"/>
                <a:cs typeface="Times New Roman" panose="02020603050405020304" pitchFamily="18" charset="0"/>
              </a:rPr>
              <a:t>ReLu</a:t>
            </a:r>
            <a:r>
              <a:rPr lang="en-US" altLang="zh-CN" sz="36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或者</a:t>
            </a:r>
            <a:b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+mn-ea"/>
                <a:ea typeface="+mn-ea"/>
                <a:cs typeface="Times New Roman" panose="02020603050405020304" pitchFamily="18" charset="0"/>
              </a:rPr>
              <a:t>Leaky </a:t>
            </a:r>
            <a:r>
              <a:rPr lang="en-US" altLang="zh-CN" sz="3600" b="1" dirty="0" err="1">
                <a:latin typeface="+mn-ea"/>
                <a:ea typeface="+mn-ea"/>
                <a:cs typeface="Times New Roman" panose="02020603050405020304" pitchFamily="18" charset="0"/>
              </a:rPr>
              <a:t>ReLu</a:t>
            </a:r>
            <a:r>
              <a:rPr lang="zh-CN" altLang="en-US" sz="3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13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+mn-ea"/>
                <a:ea typeface="+mn-ea"/>
              </a:rPr>
              <a:t>1 </a:t>
            </a:r>
            <a:r>
              <a:rPr lang="zh-CN" altLang="en-US" sz="3200" dirty="0" smtClean="0">
                <a:latin typeface="+mn-ea"/>
                <a:ea typeface="+mn-ea"/>
              </a:rPr>
              <a:t>为什么选择序列模型？</a:t>
            </a:r>
            <a:endParaRPr lang="zh-CN" altLang="en-US" sz="32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38" y="1656478"/>
            <a:ext cx="8679864" cy="4697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09708" y="1186676"/>
            <a:ext cx="11212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序列</a:t>
            </a:r>
            <a:r>
              <a:rPr lang="zh-CN" altLang="en-US" sz="2400" dirty="0" smtClean="0">
                <a:latin typeface="+mn-ea"/>
              </a:rPr>
              <a:t>模型</a:t>
            </a:r>
            <a:r>
              <a:rPr lang="zh-CN" altLang="en-US" sz="2400" dirty="0">
                <a:latin typeface="+mn-ea"/>
              </a:rPr>
              <a:t>在语音识别、自然语言处理和其他领域中引起变革。</a:t>
            </a:r>
            <a:r>
              <a:rPr lang="zh-CN" altLang="en-US" sz="2400" dirty="0">
                <a:latin typeface="+mn-ea"/>
              </a:rPr>
              <a:t> 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871398"/>
              </p:ext>
            </p:extLst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715091"/>
              </p:ext>
            </p:extLst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27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871" y="652388"/>
            <a:ext cx="9404723" cy="1400530"/>
          </a:xfrm>
        </p:spPr>
        <p:txBody>
          <a:bodyPr/>
          <a:lstStyle/>
          <a:p>
            <a:r>
              <a:rPr lang="zh-CN" altLang="en-US" sz="2400" dirty="0">
                <a:latin typeface="+mn-ea"/>
                <a:ea typeface="+mn-ea"/>
              </a:rPr>
              <a:t>序列问题可以</a:t>
            </a:r>
            <a:r>
              <a:rPr lang="zh-CN" altLang="en-US" sz="2400" dirty="0" smtClean="0">
                <a:latin typeface="+mn-ea"/>
                <a:ea typeface="+mn-ea"/>
              </a:rPr>
              <a:t>看成输入</a:t>
            </a:r>
            <a:r>
              <a:rPr lang="en-US" altLang="zh-CN" sz="2400" dirty="0" smtClean="0">
                <a:latin typeface="+mn-ea"/>
                <a:ea typeface="+mn-ea"/>
              </a:rPr>
              <a:t>X</a:t>
            </a:r>
            <a:r>
              <a:rPr lang="zh-CN" altLang="en-US" sz="2400" dirty="0" smtClean="0">
                <a:latin typeface="+mn-ea"/>
                <a:ea typeface="+mn-ea"/>
              </a:rPr>
              <a:t>，输出</a:t>
            </a:r>
            <a:r>
              <a:rPr lang="en-US" altLang="zh-CN" sz="2400" dirty="0" smtClean="0">
                <a:latin typeface="+mn-ea"/>
                <a:ea typeface="+mn-ea"/>
              </a:rPr>
              <a:t>Y</a:t>
            </a:r>
            <a:r>
              <a:rPr lang="en-US" altLang="zh-CN" sz="2400" dirty="0">
                <a:latin typeface="+mn-ea"/>
                <a:ea typeface="+mn-ea"/>
              </a:rPr>
              <a:t/>
            </a:r>
            <a:br>
              <a:rPr lang="en-US" altLang="zh-CN" sz="2400" dirty="0">
                <a:latin typeface="+mn-ea"/>
                <a:ea typeface="+mn-ea"/>
              </a:rPr>
            </a:br>
            <a:r>
              <a:rPr lang="zh-CN" altLang="en-US" sz="2400" dirty="0">
                <a:latin typeface="+mn-ea"/>
                <a:ea typeface="+mn-ea"/>
              </a:rPr>
              <a:t>序列</a:t>
            </a:r>
            <a:r>
              <a:rPr lang="zh-CN" altLang="en-US" sz="2400" dirty="0" smtClean="0">
                <a:latin typeface="+mn-ea"/>
                <a:ea typeface="+mn-ea"/>
              </a:rPr>
              <a:t>问题</a:t>
            </a:r>
            <a:r>
              <a:rPr lang="zh-CN" altLang="en-US" sz="2400" dirty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latin typeface="+mn-ea"/>
                <a:ea typeface="+mn-ea"/>
              </a:rPr>
              <a:t>类型：</a:t>
            </a:r>
            <a:r>
              <a:rPr lang="en-US" altLang="zh-CN" sz="2400" dirty="0" smtClean="0">
                <a:latin typeface="+mn-ea"/>
                <a:ea typeface="+mn-ea"/>
              </a:rPr>
              <a:t>one to many. many to one, many to many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13" y="1590543"/>
            <a:ext cx="9252238" cy="488873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85604" y="2052918"/>
            <a:ext cx="2306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为什么要用时序模型？</a:t>
            </a:r>
            <a:endParaRPr lang="en-US" altLang="zh-CN" sz="2400" dirty="0"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全连接和</a:t>
            </a:r>
            <a:r>
              <a:rPr lang="en-US" altLang="zh-CN" sz="2400" dirty="0">
                <a:latin typeface="+mn-ea"/>
              </a:rPr>
              <a:t>CNN</a:t>
            </a:r>
            <a:r>
              <a:rPr lang="zh-CN" altLang="en-US" sz="2400" dirty="0">
                <a:latin typeface="+mn-ea"/>
              </a:rPr>
              <a:t>可以吗？</a:t>
            </a:r>
            <a:endParaRPr lang="en-US" altLang="zh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73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1400530"/>
          </a:xfrm>
        </p:spPr>
        <p:txBody>
          <a:bodyPr/>
          <a:lstStyle/>
          <a:p>
            <a:r>
              <a:rPr lang="en-US" altLang="zh-CN" sz="3600" dirty="0" smtClean="0">
                <a:latin typeface="+mn-ea"/>
              </a:rPr>
              <a:t>2 </a:t>
            </a:r>
            <a:r>
              <a:rPr lang="zh-CN" altLang="en-US" sz="3600" dirty="0" smtClean="0">
                <a:latin typeface="+mn-ea"/>
                <a:ea typeface="+mn-ea"/>
              </a:rPr>
              <a:t>一</a:t>
            </a:r>
            <a:r>
              <a:rPr lang="zh-CN" altLang="en-US" sz="3600" dirty="0">
                <a:latin typeface="+mn-ea"/>
                <a:ea typeface="+mn-ea"/>
              </a:rPr>
              <a:t>步步构建序列</a:t>
            </a:r>
            <a:r>
              <a:rPr lang="zh-CN" altLang="en-US" sz="3600" dirty="0" smtClean="0">
                <a:latin typeface="+mn-ea"/>
                <a:ea typeface="+mn-ea"/>
              </a:rPr>
              <a:t>模型</a:t>
            </a:r>
            <a:r>
              <a:rPr lang="en-US" altLang="zh-CN" sz="3600" dirty="0" smtClean="0">
                <a:latin typeface="+mn-ea"/>
                <a:ea typeface="+mn-ea"/>
              </a:rPr>
              <a:t/>
            </a:r>
            <a:br>
              <a:rPr lang="en-US" altLang="zh-CN" sz="3600" dirty="0" smtClean="0">
                <a:latin typeface="+mn-ea"/>
                <a:ea typeface="+mn-ea"/>
              </a:rPr>
            </a:br>
            <a:r>
              <a:rPr lang="en-US" altLang="zh-CN" sz="3600" dirty="0" smtClean="0">
                <a:latin typeface="+mn-ea"/>
                <a:ea typeface="+mn-ea"/>
              </a:rPr>
              <a:t/>
            </a:r>
            <a:br>
              <a:rPr lang="en-US" altLang="zh-CN" sz="3600" dirty="0" smtClean="0">
                <a:latin typeface="+mn-ea"/>
                <a:ea typeface="+mn-ea"/>
              </a:rPr>
            </a:br>
            <a:r>
              <a:rPr lang="zh-CN" altLang="en-US" sz="2400" dirty="0" smtClean="0"/>
              <a:t>我们尝试建立</a:t>
            </a:r>
            <a:r>
              <a:rPr lang="zh-CN" altLang="en-US" sz="2400" dirty="0"/>
              <a:t>一</a:t>
            </a:r>
            <a:r>
              <a:rPr lang="zh-CN" altLang="en-US" sz="2400" dirty="0"/>
              <a:t>个命名实体识别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序列模型</a:t>
            </a:r>
            <a:r>
              <a:rPr lang="zh-CN" altLang="en-US" sz="2400" dirty="0"/>
              <a:t> 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2400" b="1" dirty="0"/>
              <a:t>Harry Potter and </a:t>
            </a:r>
            <a:r>
              <a:rPr lang="en-US" altLang="zh-CN" sz="2400" b="1" dirty="0" err="1" smtClean="0"/>
              <a:t>Herminoe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Granger </a:t>
            </a:r>
            <a:r>
              <a:rPr lang="en-US" altLang="zh-CN" sz="2400" b="1" dirty="0"/>
              <a:t>invented a new </a:t>
            </a:r>
            <a:r>
              <a:rPr lang="en-US" altLang="zh-CN" sz="2400" b="1" dirty="0" smtClean="0"/>
              <a:t>spell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036979"/>
              </p:ext>
            </p:extLst>
          </p:nvPr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34535" y="3145645"/>
            <a:ext cx="88841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X: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x1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       x3            x4 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x5    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x6       x7   x8 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x9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Y:    y1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y2       y3            y4             y5               y6       y7   y8     y9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1         1        0              1                1                 0         0     0       0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怎么表示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Harry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这个词呢？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4535" y="5625297"/>
            <a:ext cx="5432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：高纬、稀疏、硬编码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：低维、密集、可学习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6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600" dirty="0">
                <a:latin typeface="+mn-ea"/>
              </a:rPr>
              <a:t>3</a:t>
            </a:r>
            <a:r>
              <a:rPr lang="en-US" altLang="zh-CN" sz="3600" dirty="0" smtClean="0">
                <a:latin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RNN</a:t>
            </a:r>
            <a:r>
              <a:rPr lang="zh-CN" altLang="en-US" sz="3600" dirty="0" smtClean="0">
                <a:latin typeface="+mn-ea"/>
                <a:ea typeface="+mn-ea"/>
              </a:rPr>
              <a:t>模型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6501" y="1400536"/>
            <a:ext cx="5878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怎样才能建立一个模型来学习</a:t>
            </a:r>
            <a:r>
              <a:rPr lang="en-US" altLang="zh-CN" sz="2400" dirty="0">
                <a:latin typeface="+mn-ea"/>
              </a:rPr>
              <a:t>X</a:t>
            </a:r>
            <a:r>
              <a:rPr lang="zh-CN" altLang="en-US" sz="2400" dirty="0">
                <a:latin typeface="+mn-ea"/>
              </a:rPr>
              <a:t>到</a:t>
            </a:r>
            <a:r>
              <a:rPr lang="en-US" altLang="zh-CN" sz="2400" dirty="0">
                <a:latin typeface="+mn-ea"/>
              </a:rPr>
              <a:t>Y</a:t>
            </a:r>
            <a:r>
              <a:rPr lang="zh-CN" altLang="en-US" sz="2400" dirty="0">
                <a:latin typeface="+mn-ea"/>
              </a:rPr>
              <a:t>的映射</a:t>
            </a:r>
            <a:r>
              <a:rPr lang="en-US" altLang="zh-CN" sz="2400" dirty="0" smtClean="0">
                <a:latin typeface="+mn-ea"/>
              </a:rPr>
              <a:t>?</a:t>
            </a:r>
            <a:endParaRPr lang="en-US" altLang="zh-CN" sz="3200" dirty="0" smtClean="0"/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首先尝试使用标准全连接：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501" y="2600865"/>
            <a:ext cx="90011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2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501" y="510592"/>
            <a:ext cx="9404723" cy="751049"/>
          </a:xfrm>
        </p:spPr>
        <p:txBody>
          <a:bodyPr/>
          <a:lstStyle/>
          <a:p>
            <a:r>
              <a:rPr lang="en-US" altLang="zh-CN" sz="3600" dirty="0">
                <a:latin typeface="+mn-ea"/>
              </a:rPr>
              <a:t>3</a:t>
            </a:r>
            <a:r>
              <a:rPr lang="en-US" altLang="zh-CN" sz="3600" dirty="0" smtClean="0">
                <a:latin typeface="+mn-ea"/>
              </a:rPr>
              <a:t> </a:t>
            </a:r>
            <a:r>
              <a:rPr lang="en-US" altLang="zh-CN" sz="3600" dirty="0" smtClean="0">
                <a:latin typeface="+mn-ea"/>
                <a:ea typeface="+mn-ea"/>
              </a:rPr>
              <a:t>RNN</a:t>
            </a:r>
            <a:r>
              <a:rPr lang="zh-CN" altLang="en-US" sz="3600" dirty="0" smtClean="0">
                <a:latin typeface="+mn-ea"/>
                <a:ea typeface="+mn-ea"/>
              </a:rPr>
              <a:t>模型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zh-CN" altLang="en-US" sz="4000" dirty="0"/>
              <a:t/>
            </a:r>
            <a:br>
              <a:rPr lang="zh-CN" altLang="en-US" sz="4000" dirty="0"/>
            </a:br>
            <a:endParaRPr lang="zh-CN" altLang="en-US" sz="3200" dirty="0">
              <a:latin typeface="+mn-ea"/>
              <a:ea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64427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4427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16502" y="1400536"/>
            <a:ext cx="10523458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使用标准全连接网络存在的两个问题：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不同例子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中会有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不同的长度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，不是所有的例子都有着同样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输入长度或者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长度。后期的一些做法是设置最大句子长度，截断或者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填充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。后期用</a:t>
            </a:r>
            <a:r>
              <a:rPr lang="en-US" altLang="zh-CN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Transformer, BERT</a:t>
            </a:r>
            <a:r>
              <a:rPr lang="zh-CN" altLang="en-US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都有截断和</a:t>
            </a:r>
            <a:r>
              <a:rPr lang="en-US" altLang="zh-CN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填充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标准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神经网络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结构，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r>
              <a:rPr lang="zh-CN" altLang="en-US" sz="2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</a:t>
            </a:r>
            <a:r>
              <a:rPr lang="zh-CN" alt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共享从文本的不同位置上学到的</a:t>
            </a:r>
            <a:r>
              <a:rPr lang="zh-CN" alt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比如神经网络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已经学习到了在位置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出现的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Harry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可能是人名的一部分，那么如果</a:t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Harry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出现在其他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位置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，我们希望模型也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能够自动识别其为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人名的一部分。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1143</TotalTime>
  <Words>1676</Words>
  <Application>Microsoft Office PowerPoint</Application>
  <PresentationFormat>宽屏</PresentationFormat>
  <Paragraphs>162</Paragraphs>
  <Slides>33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宋体</vt:lpstr>
      <vt:lpstr>Arial</vt:lpstr>
      <vt:lpstr>Century Gothic</vt:lpstr>
      <vt:lpstr>Times New Roman</vt:lpstr>
      <vt:lpstr>Wingdings 3</vt:lpstr>
      <vt:lpstr>离子</vt:lpstr>
      <vt:lpstr>MathType 7.0 Equation</vt:lpstr>
      <vt:lpstr>序列模型简介：RNN, LSTM, Attention Mechanism</vt:lpstr>
      <vt:lpstr>0 常用激活函数 sigmoid,tanh,relu,</vt:lpstr>
      <vt:lpstr>0 常用激活函数</vt:lpstr>
      <vt:lpstr>0 常用激活函数  sigmoid 激活函数：除了输出层是一个二分类问题基本不会用它。 tanh 激活函数： tanh 是非常优秀的，几乎适合所有场合。 ReLu 激活函数：最常用的默认函数，如果不确定用哪个激活函数，就使用 ReLu 或者 Leaky ReLu。  </vt:lpstr>
      <vt:lpstr>1 为什么选择序列模型？</vt:lpstr>
      <vt:lpstr>序列问题可以看成输入X，输出Y 序列问题的类型：one to many. many to one, many to many</vt:lpstr>
      <vt:lpstr>2 一步步构建序列模型  我们尝试建立一个命名实体识别的序列模型   Harry Potter and Herminoe Granger invented a new spell </vt:lpstr>
      <vt:lpstr>3 RNN模型     </vt:lpstr>
      <vt:lpstr>3 RNN模型     </vt:lpstr>
      <vt:lpstr>3 RNN模型     </vt:lpstr>
      <vt:lpstr>3 RNN模型     </vt:lpstr>
      <vt:lpstr>4 RNN模型的反向传播与梯度消失       </vt:lpstr>
      <vt:lpstr>4 RNN模型的反向传播与梯度消失       </vt:lpstr>
      <vt:lpstr>4 RNN模型的反向传播与梯度消失     </vt:lpstr>
      <vt:lpstr>4 RNN模型的反向传播与梯度消失     </vt:lpstr>
      <vt:lpstr>5 缓解RNN梯度消失的问题-GRU    </vt:lpstr>
      <vt:lpstr>5 缓解RNN梯度消失的问题-GRU    </vt:lpstr>
      <vt:lpstr>5 缓解RNN梯度消失的问题-GRU    </vt:lpstr>
      <vt:lpstr>6 缓解RNN梯度消失的问题-LSTM    </vt:lpstr>
      <vt:lpstr>6 缓解RNN梯度消失的问题-LSTM    </vt:lpstr>
      <vt:lpstr>6 缓解RNN梯度消失的问题-LSTM    </vt:lpstr>
      <vt:lpstr>7 Sequence2sequence and Attention mechanism    </vt:lpstr>
      <vt:lpstr>7 Sequence2sequence and Attention mechanism    </vt:lpstr>
      <vt:lpstr>7 Sequence2sequence and Attention mechanism    </vt:lpstr>
      <vt:lpstr>7 Sequence2sequence and Attention mechanism    </vt:lpstr>
      <vt:lpstr>7 Sequence2sequence and Attention mechanism    </vt:lpstr>
      <vt:lpstr>7 Sequence2sequence and Attention mechanism    </vt:lpstr>
      <vt:lpstr>7 Sequence2sequence and Attention mechanism    </vt:lpstr>
      <vt:lpstr>7 Sequence2sequence and Attention mechanism    </vt:lpstr>
      <vt:lpstr>7 Sequence2sequence and Attention mechanism    </vt:lpstr>
      <vt:lpstr>7 Sequence2sequence and Attention mechanism    </vt:lpstr>
      <vt:lpstr>7 Sequence2sequence and Attention mechanism    </vt:lpstr>
      <vt:lpstr>7 Sequence2sequence and Attention mechanism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序列模型简介：RNN, LSTM, Attention Mechanism</dc:title>
  <dc:creator>1701</dc:creator>
  <cp:lastModifiedBy>1701</cp:lastModifiedBy>
  <cp:revision>33</cp:revision>
  <dcterms:created xsi:type="dcterms:W3CDTF">2020-08-11T06:58:17Z</dcterms:created>
  <dcterms:modified xsi:type="dcterms:W3CDTF">2020-08-12T02:01:22Z</dcterms:modified>
</cp:coreProperties>
</file>